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0" cap="flat">
              <a:noFill/>
              <a:miter lim="400000"/>
            </a:ln>
          </a:insideH>
          <a:insideV>
            <a:ln w="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title>
      <c:tx>
        <c:rich>
          <a:bodyPr rot="0"/>
          <a:lstStyle/>
          <a:p>
            <a:pPr>
              <a:defRPr sz="1200" b="0" i="0" u="none" strike="noStrike">
                <a:solidFill>
                  <a:srgbClr val="444444"/>
                </a:solidFill>
                <a:latin typeface="Helvetica Neue Medium"/>
              </a:defRPr>
            </a:pPr>
            <a:r>
              <a:rPr sz="1200" b="0" i="0" u="none" strike="noStrike">
                <a:solidFill>
                  <a:srgbClr val="444444"/>
                </a:solidFill>
                <a:latin typeface="Helvetica Neue Medium"/>
              </a:rPr>
              <a:t>Column Chart</a:t>
            </a:r>
          </a:p>
        </c:rich>
      </c:tx>
      <c:layout>
        <c:manualLayout>
          <c:xMode val="edge"/>
          <c:yMode val="edge"/>
          <c:x val="0.46038600000000002"/>
          <c:y val="0"/>
          <c:w val="7.9227699999999998E-2"/>
          <c:h val="4.79254E-2"/>
        </c:manualLayout>
      </c:layout>
      <c:overlay val="1"/>
      <c:spPr>
        <a:noFill/>
        <a:effectLst/>
      </c:spPr>
    </c:title>
    <c:autoTitleDeleted val="0"/>
    <c:plotArea>
      <c:layout>
        <c:manualLayout>
          <c:layoutTarget val="inner"/>
          <c:xMode val="edge"/>
          <c:yMode val="edge"/>
          <c:x val="2.3710999999999999E-2"/>
          <c:y val="4.79254E-2"/>
          <c:w val="0.97128899999999996"/>
          <c:h val="0.90178400000000003"/>
        </c:manualLayout>
      </c:layout>
      <c:barChart>
        <c:barDir val="col"/>
        <c:grouping val="clustered"/>
        <c:varyColors val="0"/>
        <c:ser>
          <c:idx val="0"/>
          <c:order val="0"/>
          <c:tx>
            <c:v>Units Sold</c:v>
          </c:tx>
          <c:spPr>
            <a:solidFill>
              <a:srgbClr val="5862C2">
                <a:alpha val="85000"/>
              </a:srgbClr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D367-46D0-9E13-B98E5B0CAD4C}"/>
              </c:ext>
            </c:extLst>
          </c:dPt>
          <c:dPt>
            <c:idx val="1"/>
            <c:invertIfNegative val="1"/>
            <c:bubble3D val="0"/>
            <c:spPr>
              <a:solidFill>
                <a:srgbClr val="2EC6FF">
                  <a:alpha val="8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67-46D0-9E13-B98E5B0CAD4C}"/>
              </c:ext>
            </c:extLst>
          </c:dPt>
          <c:dPt>
            <c:idx val="2"/>
            <c:invertIfNegative val="1"/>
            <c:bubble3D val="0"/>
            <c:spPr>
              <a:solidFill>
                <a:srgbClr val="79C850">
                  <a:alpha val="8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D367-46D0-9E13-B98E5B0CAD4C}"/>
              </c:ext>
            </c:extLst>
          </c:dPt>
          <c:dPt>
            <c:idx val="3"/>
            <c:invertIfNegative val="1"/>
            <c:bubble3D val="0"/>
            <c:spPr>
              <a:solidFill>
                <a:srgbClr val="FFAA41">
                  <a:alpha val="8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D367-46D0-9E13-B98E5B0CAD4C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FFFFFF"/>
                      </a:solidFill>
                      <a:effectLst>
                        <a:outerShdw blurRad="63500" dist="35135" dir="5388752" algn="tl">
                          <a:srgbClr val="000000">
                            <a:alpha val="90342"/>
                          </a:srgbClr>
                        </a:outerShdw>
                      </a:effectLst>
                      <a:latin typeface="Helvetica Neue Medium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367-46D0-9E13-B98E5B0CAD4C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FFFFFF"/>
                      </a:solidFill>
                      <a:effectLst>
                        <a:outerShdw blurRad="63500" dist="35135" dir="5388752" algn="tl">
                          <a:srgbClr val="000000">
                            <a:alpha val="90342"/>
                          </a:srgbClr>
                        </a:outerShdw>
                      </a:effectLst>
                      <a:latin typeface="Helvetica Neue Medium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367-46D0-9E13-B98E5B0CAD4C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FFFFFF"/>
                      </a:solidFill>
                      <a:effectLst>
                        <a:outerShdw blurRad="63500" dist="35135" dir="5388752" algn="tl">
                          <a:srgbClr val="000000">
                            <a:alpha val="90342"/>
                          </a:srgbClr>
                        </a:outerShdw>
                      </a:effectLst>
                      <a:latin typeface="Helvetica Neue Medium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367-46D0-9E13-B98E5B0CAD4C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 b="0" i="0" u="none" strike="noStrike">
                      <a:solidFill>
                        <a:srgbClr val="FFFFFF"/>
                      </a:solidFill>
                      <a:effectLst>
                        <a:outerShdw blurRad="63500" dist="35135" dir="5388752" algn="tl">
                          <a:srgbClr val="000000">
                            <a:alpha val="90342"/>
                          </a:srgbClr>
                        </a:outerShdw>
                      </a:effectLst>
                      <a:latin typeface="Helvetica Neue Medium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367-46D0-9E13-B98E5B0CAD4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FFFFFF"/>
                    </a:solidFill>
                    <a:effectLst>
                      <a:outerShdw blurRad="63500" dist="35135" dir="5388752" algn="tl">
                        <a:srgbClr val="000000">
                          <a:alpha val="90342"/>
                        </a:srgbClr>
                      </a:outerShdw>
                    </a:effectLst>
                    <a:latin typeface="Helvetica Neue Medium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4"/>
              <c:pt idx="0">
                <c:v>Same</c:v>
              </c:pt>
              <c:pt idx="1">
                <c:v>Somewhat</c:v>
              </c:pt>
              <c:pt idx="2">
                <c:v>Significant</c:v>
              </c:pt>
              <c:pt idx="3">
                <c:v>Significant/Somewhat</c:v>
              </c:pt>
            </c:strLit>
          </c:cat>
          <c:val>
            <c:numLit>
              <c:formatCode>General</c:formatCode>
              <c:ptCount val="4"/>
              <c:pt idx="0">
                <c:v>3</c:v>
              </c:pt>
              <c:pt idx="1">
                <c:v>10</c:v>
              </c:pt>
              <c:pt idx="2">
                <c:v>3</c:v>
              </c:pt>
              <c:pt idx="3">
                <c:v>13</c:v>
              </c:pt>
            </c:numLit>
          </c:val>
          <c:extLst>
            <c:ext xmlns:c16="http://schemas.microsoft.com/office/drawing/2014/chart" uri="{C3380CC4-5D6E-409C-BE32-E72D297353CC}">
              <c16:uniqueId val="{00000008-D367-46D0-9E13-B98E5B0CA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4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low"/>
        <c:spPr>
          <a:ln w="6350" cap="flat">
            <a:solidFill>
              <a:srgbClr val="A7A7A7"/>
            </a:solidFill>
            <a:prstDash val="solid"/>
            <a:miter lim="400000"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444444"/>
                </a:solidFill>
                <a:latin typeface="Helvetica Neue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A7A7A7"/>
              </a:solidFill>
              <a:custDash>
                <a:ds d="200000" sp="200000"/>
              </a:custDash>
              <a:miter lim="400000"/>
            </a:ln>
          </c:spPr>
        </c:majorGridlines>
        <c:numFmt formatCode="#,##0" sourceLinked="0"/>
        <c:majorTickMark val="none"/>
        <c:minorTickMark val="none"/>
        <c:tickLblPos val="nextTo"/>
        <c:spPr>
          <a:ln w="635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000" b="0" i="0" u="none" strike="noStrike">
                <a:solidFill>
                  <a:srgbClr val="444444"/>
                </a:solidFill>
                <a:latin typeface="Helvetica Neue"/>
              </a:defRPr>
            </a:pPr>
            <a:endParaRPr lang="en-US"/>
          </a:p>
        </c:txPr>
        <c:crossAx val="2094734552"/>
        <c:crosses val="autoZero"/>
        <c:crossBetween val="between"/>
        <c:majorUnit val="3.5"/>
        <c:minorUnit val="1.75"/>
      </c:valAx>
      <c:spPr>
        <a:noFill/>
        <a:ln w="12700" cap="flat">
          <a:noFill/>
          <a:miter lim="400000"/>
        </a:ln>
        <a:effectLst/>
      </c:spPr>
    </c:plotArea>
    <c:plotVisOnly val="0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5689600"/>
            <a:ext cx="10464800" cy="508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1529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pic" sz="half" idx="13"/>
          </p:nvPr>
        </p:nvSpPr>
        <p:spPr>
          <a:xfrm>
            <a:off x="6705600" y="609600"/>
            <a:ext cx="5359400" cy="7759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ldNum" sz="quarter" idx="2"/>
          </p:nvPr>
        </p:nvSpPr>
        <p:spPr>
          <a:xfrm>
            <a:off x="6324599" y="9271000"/>
            <a:ext cx="342901" cy="355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346200" y="520700"/>
            <a:ext cx="10388600" cy="58602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05600" y="609600"/>
            <a:ext cx="5359400" cy="7759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870700" y="2781300"/>
            <a:ext cx="5283200" cy="618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654800" y="5029200"/>
            <a:ext cx="5803900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664613" y="508000"/>
            <a:ext cx="5803901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533400" y="508000"/>
            <a:ext cx="580823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4599" y="9271000"/>
            <a:ext cx="342901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431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863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295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1727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1590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2590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3022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3454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3886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ctrTitle"/>
          </p:nvPr>
        </p:nvSpPr>
        <p:spPr>
          <a:xfrm>
            <a:off x="355600" y="292100"/>
            <a:ext cx="12293600" cy="3238500"/>
          </a:xfrm>
          <a:prstGeom prst="rect">
            <a:avLst/>
          </a:prstGeom>
        </p:spPr>
        <p:txBody>
          <a:bodyPr/>
          <a:lstStyle/>
          <a:p>
            <a:r>
              <a:t>Living with chronic pain</a:t>
            </a:r>
          </a:p>
        </p:txBody>
      </p:sp>
      <p:sp>
        <p:nvSpPr>
          <p:cNvPr id="130" name="Shape 130"/>
          <p:cNvSpPr>
            <a:spLocks noGrp="1"/>
          </p:cNvSpPr>
          <p:nvPr>
            <p:ph type="subTitle" sz="quarter" idx="1"/>
          </p:nvPr>
        </p:nvSpPr>
        <p:spPr>
          <a:xfrm>
            <a:off x="355600" y="3924300"/>
            <a:ext cx="12293600" cy="1736577"/>
          </a:xfrm>
          <a:prstGeom prst="rect">
            <a:avLst/>
          </a:prstGeom>
        </p:spPr>
        <p:txBody>
          <a:bodyPr/>
          <a:lstStyle>
            <a:lvl1pPr defTabSz="373887">
              <a:defRPr sz="5632"/>
            </a:lvl1pPr>
          </a:lstStyle>
          <a:p>
            <a:r>
              <a:t>Surviving To Thriving!</a:t>
            </a:r>
          </a:p>
        </p:txBody>
      </p:sp>
      <p:sp>
        <p:nvSpPr>
          <p:cNvPr id="131" name="Shape 131"/>
          <p:cNvSpPr/>
          <p:nvPr/>
        </p:nvSpPr>
        <p:spPr>
          <a:xfrm>
            <a:off x="2760712" y="5778500"/>
            <a:ext cx="7795916" cy="26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Presenters:</a:t>
            </a:r>
          </a:p>
          <a:p>
            <a:r>
              <a:t>Susan Bash, </a:t>
            </a:r>
            <a:r>
              <a:rPr cap="small"/>
              <a:t>lcsw</a:t>
            </a:r>
          </a:p>
          <a:p>
            <a:r>
              <a:t>Bill Simpson </a:t>
            </a:r>
            <a:r>
              <a:rPr cap="small"/>
              <a:t>lmt, cpc, cwppm</a:t>
            </a:r>
          </a:p>
          <a:p>
            <a:endParaRPr cap="small"/>
          </a:p>
          <a:p>
            <a:pPr>
              <a:defRPr sz="3500"/>
            </a:pPr>
            <a:r>
              <a:rPr cap="small"/>
              <a:t>Family Practice &amp; Counseling Network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body" idx="1"/>
          </p:nvPr>
        </p:nvSpPr>
        <p:spPr>
          <a:xfrm>
            <a:off x="768350" y="3173544"/>
            <a:ext cx="11468101" cy="4941757"/>
          </a:xfrm>
          <a:prstGeom prst="rect">
            <a:avLst/>
          </a:prstGeom>
        </p:spPr>
        <p:txBody>
          <a:bodyPr/>
          <a:lstStyle/>
          <a:p>
            <a:r>
              <a:t>Acute vs Chronic Pain</a:t>
            </a:r>
          </a:p>
          <a:p>
            <a:r>
              <a:t>Biopsychosocial Model</a:t>
            </a:r>
          </a:p>
          <a:p>
            <a:r>
              <a:t>Other Factors Related to Pain</a:t>
            </a:r>
          </a:p>
          <a:p>
            <a:r>
              <a:t>Ways to Deal with Pain</a:t>
            </a:r>
          </a:p>
        </p:txBody>
      </p:sp>
      <p:sp>
        <p:nvSpPr>
          <p:cNvPr id="168" name="Shape 168"/>
          <p:cNvSpPr>
            <a:spLocks noGrp="1"/>
          </p:cNvSpPr>
          <p:nvPr>
            <p:ph type="title" idx="4294967295"/>
          </p:nvPr>
        </p:nvSpPr>
        <p:spPr>
          <a:xfrm>
            <a:off x="355600" y="321733"/>
            <a:ext cx="12293600" cy="1877484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/>
          <a:lstStyle>
            <a:lvl1pPr>
              <a:defRPr cap="small"/>
            </a:lvl1pPr>
          </a:lstStyle>
          <a:p>
            <a:r>
              <a:t>Chronic Pain Program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Placeholder 169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239424" y="3296046"/>
            <a:ext cx="4621553" cy="5459908"/>
          </a:xfrm>
          <a:prstGeom prst="rect">
            <a:avLst/>
          </a:prstGeom>
          <a:ln w="9525">
            <a:round/>
          </a:ln>
        </p:spPr>
      </p:pic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cap="small"/>
              <a:t>Acute Pain vs </a:t>
            </a:r>
            <a:r>
              <a:t>c</a:t>
            </a:r>
            <a:r>
              <a:rPr cap="small"/>
              <a:t>hronic Pain</a:t>
            </a:r>
          </a:p>
        </p:txBody>
      </p:sp>
      <p:grpSp>
        <p:nvGrpSpPr>
          <p:cNvPr id="174" name="Group 174"/>
          <p:cNvGrpSpPr/>
          <p:nvPr/>
        </p:nvGrpSpPr>
        <p:grpSpPr>
          <a:xfrm>
            <a:off x="1029096" y="3296046"/>
            <a:ext cx="4545754" cy="5371171"/>
            <a:chOff x="0" y="0"/>
            <a:chExt cx="4545753" cy="5371169"/>
          </a:xfrm>
        </p:grpSpPr>
        <p:pic>
          <p:nvPicPr>
            <p:cNvPr id="173" name="Fotolia_95285189_XS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10931" b="10931"/>
            <a:stretch>
              <a:fillRect/>
            </a:stretch>
          </p:blipFill>
          <p:spPr>
            <a:xfrm>
              <a:off x="152400" y="101600"/>
              <a:ext cx="4240954" cy="496477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2" name="Picture 171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4545755" cy="537117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Placeholder 175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640525" y="2410792"/>
            <a:ext cx="5010622" cy="5915379"/>
          </a:xfrm>
          <a:prstGeom prst="rect">
            <a:avLst/>
          </a:prstGeom>
          <a:ln w="9525">
            <a:round/>
          </a:ln>
        </p:spPr>
      </p:pic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cap="small"/>
            </a:lvl1pPr>
          </a:lstStyle>
          <a:p>
            <a:r>
              <a:t>Acute Pain</a:t>
            </a:r>
          </a:p>
        </p:txBody>
      </p:sp>
      <p:sp>
        <p:nvSpPr>
          <p:cNvPr id="178" name="Shape 178"/>
          <p:cNvSpPr>
            <a:spLocks noGrp="1"/>
          </p:cNvSpPr>
          <p:nvPr>
            <p:ph type="body" sz="half" idx="1"/>
          </p:nvPr>
        </p:nvSpPr>
        <p:spPr>
          <a:xfrm>
            <a:off x="758726" y="2231394"/>
            <a:ext cx="6581875" cy="6299201"/>
          </a:xfrm>
          <a:prstGeom prst="rect">
            <a:avLst/>
          </a:prstGeom>
        </p:spPr>
        <p:txBody>
          <a:bodyPr/>
          <a:lstStyle/>
          <a:p>
            <a:r>
              <a:t>Pain is brief in duration</a:t>
            </a:r>
          </a:p>
          <a:p>
            <a:r>
              <a:t>Lasts a few seconds - 6 months</a:t>
            </a:r>
          </a:p>
          <a:p>
            <a:r>
              <a:t>Cause of pain is generally known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25">
        <p:pul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Placeholder 179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104927" y="2832100"/>
            <a:ext cx="4721131" cy="5576479"/>
          </a:xfrm>
          <a:prstGeom prst="rect">
            <a:avLst/>
          </a:prstGeom>
          <a:ln w="9525">
            <a:round/>
          </a:ln>
        </p:spPr>
      </p:pic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cap="small"/>
            </a:lvl1pPr>
          </a:lstStyle>
          <a:p>
            <a:r>
              <a:t>Chronic Pain</a:t>
            </a:r>
          </a:p>
        </p:txBody>
      </p:sp>
      <p:sp>
        <p:nvSpPr>
          <p:cNvPr id="182" name="Shape 182"/>
          <p:cNvSpPr>
            <a:spLocks noGrp="1"/>
          </p:cNvSpPr>
          <p:nvPr>
            <p:ph type="body" sz="half" idx="1"/>
          </p:nvPr>
        </p:nvSpPr>
        <p:spPr>
          <a:xfrm>
            <a:off x="6756400" y="2470739"/>
            <a:ext cx="5892800" cy="6299201"/>
          </a:xfrm>
          <a:prstGeom prst="rect">
            <a:avLst/>
          </a:prstGeom>
        </p:spPr>
        <p:txBody>
          <a:bodyPr/>
          <a:lstStyle/>
          <a:p>
            <a:pPr marL="423163" indent="-423163" defTabSz="572516">
              <a:spcBef>
                <a:spcPts val="3700"/>
              </a:spcBef>
              <a:defRPr sz="3724"/>
            </a:pPr>
            <a:r>
              <a:t>Non-life-threatening pain lasting 6 months or more</a:t>
            </a:r>
          </a:p>
          <a:p>
            <a:pPr marL="423163" indent="-423163" defTabSz="572516">
              <a:spcBef>
                <a:spcPts val="3700"/>
              </a:spcBef>
              <a:defRPr sz="3724"/>
            </a:pPr>
            <a:r>
              <a:t>Cause often unknown</a:t>
            </a:r>
          </a:p>
          <a:p>
            <a:pPr marL="423163" indent="-423163" defTabSz="572516">
              <a:spcBef>
                <a:spcPts val="3700"/>
              </a:spcBef>
              <a:defRPr sz="3724"/>
            </a:pPr>
            <a:r>
              <a:t>Could be from previous injury long since recovered or…</a:t>
            </a:r>
          </a:p>
          <a:p>
            <a:pPr marL="423163" indent="-423163" defTabSz="572516">
              <a:spcBef>
                <a:spcPts val="3700"/>
              </a:spcBef>
              <a:defRPr sz="3724"/>
            </a:pPr>
            <a:r>
              <a:t>Absence of any past injury or evidence of body damage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25">
        <p:pull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000" cap="small"/>
            </a:lvl1pPr>
          </a:lstStyle>
          <a:p>
            <a:r>
              <a:t>BioPsychoSocial Model         of Chronic Pain</a:t>
            </a:r>
          </a:p>
        </p:txBody>
      </p:sp>
      <p:sp>
        <p:nvSpPr>
          <p:cNvPr id="185" name="Shape 18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300"/>
            </a:pPr>
            <a:r>
              <a:t>Negative Sensory and Emotional Experience</a:t>
            </a:r>
          </a:p>
          <a:p>
            <a:pPr>
              <a:defRPr sz="4300"/>
            </a:pPr>
            <a:r>
              <a:t>Physiologically and Psychologically Stressful</a:t>
            </a:r>
          </a:p>
          <a:p>
            <a:pPr>
              <a:defRPr sz="4300"/>
            </a:pPr>
            <a:r>
              <a:t>Co-occurs with Anxiety, Depression and Sleep Issues</a:t>
            </a:r>
          </a:p>
          <a:p>
            <a:pPr>
              <a:defRPr sz="4300"/>
            </a:pPr>
            <a:r>
              <a:t>Eventually Become Socially Isolated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Placeholder 186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8265812" y="3276782"/>
            <a:ext cx="4187575" cy="4951860"/>
          </a:xfrm>
          <a:prstGeom prst="rect">
            <a:avLst/>
          </a:prstGeom>
          <a:ln w="9525">
            <a:round/>
          </a:ln>
        </p:spPr>
      </p:pic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355600" y="0"/>
            <a:ext cx="12293600" cy="2438401"/>
          </a:xfrm>
          <a:prstGeom prst="rect">
            <a:avLst/>
          </a:prstGeom>
        </p:spPr>
        <p:txBody>
          <a:bodyPr/>
          <a:lstStyle>
            <a:lvl1pPr>
              <a:defRPr cap="small"/>
            </a:lvl1pPr>
          </a:lstStyle>
          <a:p>
            <a:r>
              <a:t>PAIN IS A REALITY</a:t>
            </a:r>
          </a:p>
        </p:txBody>
      </p:sp>
      <p:sp>
        <p:nvSpPr>
          <p:cNvPr id="189" name="Shape 189"/>
          <p:cNvSpPr>
            <a:spLocks noGrp="1"/>
          </p:cNvSpPr>
          <p:nvPr>
            <p:ph type="body" idx="1"/>
          </p:nvPr>
        </p:nvSpPr>
        <p:spPr>
          <a:xfrm>
            <a:off x="355600" y="1965649"/>
            <a:ext cx="7791943" cy="7345476"/>
          </a:xfrm>
          <a:prstGeom prst="rect">
            <a:avLst/>
          </a:prstGeom>
        </p:spPr>
        <p:txBody>
          <a:bodyPr/>
          <a:lstStyle/>
          <a:p>
            <a:r>
              <a:t>Pain is real AND is stress-related</a:t>
            </a:r>
          </a:p>
          <a:p>
            <a:r>
              <a:t>Pain triggers Stress</a:t>
            </a:r>
          </a:p>
          <a:p>
            <a:r>
              <a:t>Stress makes Pain worse</a:t>
            </a:r>
          </a:p>
          <a:p>
            <a:r>
              <a:t>Stress can be made better or worse depending on how one thinks about pain</a:t>
            </a:r>
          </a:p>
          <a:p>
            <a:r>
              <a:t>Learning about Stress &amp; Pain can help you live a more comfortable life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100"/>
            </a:lvl1pPr>
          </a:lstStyle>
          <a:p>
            <a:r>
              <a:t>other factors related to pain</a:t>
            </a:r>
          </a:p>
        </p:txBody>
      </p:sp>
      <p:sp>
        <p:nvSpPr>
          <p:cNvPr id="192" name="Shape 192"/>
          <p:cNvSpPr>
            <a:spLocks noGrp="1"/>
          </p:cNvSpPr>
          <p:nvPr>
            <p:ph type="body" sz="quarter" idx="1"/>
          </p:nvPr>
        </p:nvSpPr>
        <p:spPr>
          <a:xfrm>
            <a:off x="1142509" y="2692400"/>
            <a:ext cx="3675073" cy="6299200"/>
          </a:xfrm>
          <a:prstGeom prst="rect">
            <a:avLst/>
          </a:prstGeom>
        </p:spPr>
        <p:txBody>
          <a:bodyPr/>
          <a:lstStyle/>
          <a:p>
            <a:pPr marL="421766" indent="-421766" defTabSz="473201">
              <a:spcBef>
                <a:spcPts val="3700"/>
              </a:spcBef>
              <a:defRPr sz="3725"/>
            </a:pPr>
            <a:r>
              <a:t>Anxiety</a:t>
            </a:r>
          </a:p>
          <a:p>
            <a:pPr marL="421766" indent="-421766" defTabSz="473201">
              <a:spcBef>
                <a:spcPts val="3700"/>
              </a:spcBef>
              <a:defRPr sz="3725"/>
            </a:pPr>
            <a:r>
              <a:t>Depression</a:t>
            </a:r>
          </a:p>
          <a:p>
            <a:pPr marL="421766" indent="-421766" defTabSz="473201">
              <a:spcBef>
                <a:spcPts val="3700"/>
              </a:spcBef>
              <a:defRPr sz="3725"/>
            </a:pPr>
            <a:r>
              <a:t>Overactivity</a:t>
            </a:r>
          </a:p>
          <a:p>
            <a:pPr marL="421766" indent="-421766" defTabSz="473201">
              <a:spcBef>
                <a:spcPts val="3700"/>
              </a:spcBef>
              <a:defRPr sz="3725"/>
            </a:pPr>
            <a:r>
              <a:t>Inactivity</a:t>
            </a:r>
          </a:p>
          <a:p>
            <a:pPr marL="421766" indent="-421766" defTabSz="473201">
              <a:spcBef>
                <a:spcPts val="3700"/>
              </a:spcBef>
              <a:defRPr sz="3725"/>
            </a:pPr>
            <a:r>
              <a:t>Focus on Pain</a:t>
            </a:r>
          </a:p>
          <a:p>
            <a:pPr marL="421766" indent="-421766" defTabSz="473201">
              <a:spcBef>
                <a:spcPts val="3700"/>
              </a:spcBef>
              <a:defRPr sz="3725"/>
            </a:pPr>
            <a:r>
              <a:t>Insomnia</a:t>
            </a:r>
          </a:p>
        </p:txBody>
      </p:sp>
      <p:grpSp>
        <p:nvGrpSpPr>
          <p:cNvPr id="195" name="Group 195"/>
          <p:cNvGrpSpPr/>
          <p:nvPr/>
        </p:nvGrpSpPr>
        <p:grpSpPr>
          <a:xfrm>
            <a:off x="8837159" y="2879136"/>
            <a:ext cx="2413059" cy="1665597"/>
            <a:chOff x="0" y="0"/>
            <a:chExt cx="2413058" cy="1665596"/>
          </a:xfrm>
        </p:grpSpPr>
        <p:pic>
          <p:nvPicPr>
            <p:cNvPr id="194" name="Fotolia_107006901_XS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400" y="25400"/>
              <a:ext cx="2362259" cy="157669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3" name="Picture 192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2413059" cy="1665597"/>
            </a:xfrm>
            <a:prstGeom prst="rect">
              <a:avLst/>
            </a:prstGeom>
            <a:effectLst/>
          </p:spPr>
        </p:pic>
      </p:grpSp>
      <p:grpSp>
        <p:nvGrpSpPr>
          <p:cNvPr id="198" name="Group 198"/>
          <p:cNvGrpSpPr/>
          <p:nvPr/>
        </p:nvGrpSpPr>
        <p:grpSpPr>
          <a:xfrm>
            <a:off x="9274436" y="5024592"/>
            <a:ext cx="2722829" cy="1872353"/>
            <a:chOff x="0" y="0"/>
            <a:chExt cx="2722827" cy="1872352"/>
          </a:xfrm>
        </p:grpSpPr>
        <p:pic>
          <p:nvPicPr>
            <p:cNvPr id="197" name="Fotolia_58095057_XS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5400" y="25400"/>
              <a:ext cx="2672028" cy="178345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6" name="Picture 195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722828" cy="1872353"/>
            </a:xfrm>
            <a:prstGeom prst="rect">
              <a:avLst/>
            </a:prstGeom>
            <a:effectLst/>
          </p:spPr>
        </p:pic>
      </p:grpSp>
      <p:grpSp>
        <p:nvGrpSpPr>
          <p:cNvPr id="201" name="Group 201"/>
          <p:cNvGrpSpPr/>
          <p:nvPr/>
        </p:nvGrpSpPr>
        <p:grpSpPr>
          <a:xfrm>
            <a:off x="5744677" y="4876800"/>
            <a:ext cx="2602664" cy="1792149"/>
            <a:chOff x="0" y="0"/>
            <a:chExt cx="2602663" cy="1792148"/>
          </a:xfrm>
        </p:grpSpPr>
        <p:pic>
          <p:nvPicPr>
            <p:cNvPr id="200" name="Fotolia_119339936_XS.jp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5400" y="25400"/>
              <a:ext cx="2551864" cy="170324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9" name="Picture 198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2602664" cy="1792149"/>
            </a:xfrm>
            <a:prstGeom prst="rect">
              <a:avLst/>
            </a:prstGeom>
            <a:effectLst/>
          </p:spPr>
        </p:pic>
      </p:grpSp>
      <p:grpSp>
        <p:nvGrpSpPr>
          <p:cNvPr id="204" name="Group 204"/>
          <p:cNvGrpSpPr/>
          <p:nvPr/>
        </p:nvGrpSpPr>
        <p:grpSpPr>
          <a:xfrm>
            <a:off x="8647553" y="7376803"/>
            <a:ext cx="2602665" cy="1792150"/>
            <a:chOff x="0" y="0"/>
            <a:chExt cx="2602663" cy="1792148"/>
          </a:xfrm>
        </p:grpSpPr>
        <p:pic>
          <p:nvPicPr>
            <p:cNvPr id="203" name="Fotolia_94809345_XS.jp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5400" y="25400"/>
              <a:ext cx="2551864" cy="170324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2" name="Picture 201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2602664" cy="1792149"/>
            </a:xfrm>
            <a:prstGeom prst="rect">
              <a:avLst/>
            </a:prstGeom>
            <a:effectLst/>
          </p:spPr>
        </p:pic>
      </p:grpSp>
      <p:grpSp>
        <p:nvGrpSpPr>
          <p:cNvPr id="207" name="Group 207"/>
          <p:cNvGrpSpPr/>
          <p:nvPr/>
        </p:nvGrpSpPr>
        <p:grpSpPr>
          <a:xfrm>
            <a:off x="6155156" y="2303390"/>
            <a:ext cx="1344429" cy="2027058"/>
            <a:chOff x="0" y="0"/>
            <a:chExt cx="1344428" cy="2027057"/>
          </a:xfrm>
        </p:grpSpPr>
        <p:pic>
          <p:nvPicPr>
            <p:cNvPr id="206" name="Fotolia_50206363_XS.jp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5400" y="25400"/>
              <a:ext cx="1293629" cy="19381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5" name="Picture 204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1344429" cy="2027058"/>
            </a:xfrm>
            <a:prstGeom prst="rect">
              <a:avLst/>
            </a:prstGeom>
            <a:effectLst/>
          </p:spPr>
        </p:pic>
      </p:grpSp>
      <p:grpSp>
        <p:nvGrpSpPr>
          <p:cNvPr id="210" name="Group 210"/>
          <p:cNvGrpSpPr/>
          <p:nvPr/>
        </p:nvGrpSpPr>
        <p:grpSpPr>
          <a:xfrm>
            <a:off x="5229274" y="7189901"/>
            <a:ext cx="2546252" cy="1754497"/>
            <a:chOff x="0" y="0"/>
            <a:chExt cx="2546250" cy="1754496"/>
          </a:xfrm>
        </p:grpSpPr>
        <p:pic>
          <p:nvPicPr>
            <p:cNvPr id="209" name="Fotolia_39780321_XS.jp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5400" y="25400"/>
              <a:ext cx="2495451" cy="16655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8" name="Picture 207"/>
            <p:cNvPicPr>
              <a:picLocks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0"/>
              <a:ext cx="2546251" cy="175449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Fotolia_39631809_XS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1492" r="21492"/>
          <a:stretch>
            <a:fillRect/>
          </a:stretch>
        </p:blipFill>
        <p:spPr>
          <a:xfrm>
            <a:off x="6870700" y="2692400"/>
            <a:ext cx="5283200" cy="6184900"/>
          </a:xfrm>
          <a:prstGeom prst="rect">
            <a:avLst/>
          </a:prstGeom>
        </p:spPr>
      </p:pic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cap="small"/>
            </a:lvl1pPr>
          </a:lstStyle>
          <a:p>
            <a:r>
              <a:t>Ways to Deal with Pain</a:t>
            </a:r>
          </a:p>
        </p:txBody>
      </p:sp>
      <p:sp>
        <p:nvSpPr>
          <p:cNvPr id="214" name="Shape 214"/>
          <p:cNvSpPr>
            <a:spLocks noGrp="1"/>
          </p:cNvSpPr>
          <p:nvPr>
            <p:ph type="body" sz="half" idx="1"/>
          </p:nvPr>
        </p:nvSpPr>
        <p:spPr>
          <a:xfrm>
            <a:off x="355600" y="2705100"/>
            <a:ext cx="5892800" cy="6299200"/>
          </a:xfrm>
          <a:prstGeom prst="rect">
            <a:avLst/>
          </a:prstGeom>
        </p:spPr>
        <p:txBody>
          <a:bodyPr/>
          <a:lstStyle/>
          <a:p>
            <a:r>
              <a:t>Medication</a:t>
            </a:r>
          </a:p>
          <a:p>
            <a:r>
              <a:t>Posture &amp; Movement</a:t>
            </a:r>
          </a:p>
          <a:p>
            <a:r>
              <a:t>Sleep Hygiene</a:t>
            </a:r>
          </a:p>
          <a:p>
            <a:r>
              <a:t>Diet</a:t>
            </a:r>
          </a:p>
          <a:p>
            <a:r>
              <a:t>Mindfulness</a:t>
            </a:r>
          </a:p>
          <a:p>
            <a:r>
              <a:t>Peer Support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Placeholder 215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015353" y="2730500"/>
            <a:ext cx="4573294" cy="5395656"/>
          </a:xfrm>
          <a:prstGeom prst="rect">
            <a:avLst/>
          </a:prstGeom>
          <a:ln w="9525">
            <a:round/>
          </a:ln>
        </p:spPr>
      </p:pic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medication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6502400" y="3306231"/>
            <a:ext cx="5892800" cy="4244192"/>
          </a:xfrm>
          <a:prstGeom prst="rect">
            <a:avLst/>
          </a:prstGeom>
        </p:spPr>
        <p:txBody>
          <a:bodyPr/>
          <a:lstStyle/>
          <a:p>
            <a:r>
              <a:t>Acetaminophen &amp; NSAIDS</a:t>
            </a:r>
          </a:p>
          <a:p>
            <a:r>
              <a:t>Opioids</a:t>
            </a:r>
          </a:p>
          <a:p>
            <a:r>
              <a:t>Adjuvants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Placeholder 219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54801" y="2339776"/>
            <a:ext cx="3197806" cy="3773015"/>
          </a:xfrm>
          <a:prstGeom prst="rect">
            <a:avLst/>
          </a:prstGeom>
          <a:ln w="9525">
            <a:round/>
          </a:ln>
        </p:spPr>
      </p:pic>
      <p:sp>
        <p:nvSpPr>
          <p:cNvPr id="221" name="Shape 2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Posture &amp; Movement</a:t>
            </a:r>
          </a:p>
        </p:txBody>
      </p:sp>
      <p:sp>
        <p:nvSpPr>
          <p:cNvPr id="222" name="Shape 222"/>
          <p:cNvSpPr>
            <a:spLocks noGrp="1"/>
          </p:cNvSpPr>
          <p:nvPr>
            <p:ph type="body" sz="half" idx="1"/>
          </p:nvPr>
        </p:nvSpPr>
        <p:spPr>
          <a:xfrm>
            <a:off x="8162870" y="2730500"/>
            <a:ext cx="4486331" cy="6299200"/>
          </a:xfrm>
          <a:prstGeom prst="rect">
            <a:avLst/>
          </a:prstGeom>
        </p:spPr>
        <p:txBody>
          <a:bodyPr/>
          <a:lstStyle/>
          <a:p>
            <a:r>
              <a:t>Proper Posture</a:t>
            </a:r>
          </a:p>
          <a:p>
            <a:r>
              <a:t>Body Mechanics</a:t>
            </a:r>
          </a:p>
          <a:p>
            <a:r>
              <a:t>Gentle Movement</a:t>
            </a:r>
          </a:p>
        </p:txBody>
      </p:sp>
      <p:grpSp>
        <p:nvGrpSpPr>
          <p:cNvPr id="225" name="Group 225"/>
          <p:cNvGrpSpPr/>
          <p:nvPr/>
        </p:nvGrpSpPr>
        <p:grpSpPr>
          <a:xfrm>
            <a:off x="1811004" y="6351930"/>
            <a:ext cx="4558135" cy="2960121"/>
            <a:chOff x="0" y="0"/>
            <a:chExt cx="4558134" cy="2960120"/>
          </a:xfrm>
        </p:grpSpPr>
        <p:pic>
          <p:nvPicPr>
            <p:cNvPr id="224" name="images-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5400" y="25400"/>
              <a:ext cx="4507335" cy="287122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3" name="Picture 222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558135" cy="2960121"/>
            </a:xfrm>
            <a:prstGeom prst="rect">
              <a:avLst/>
            </a:prstGeom>
            <a:effectLst/>
          </p:spPr>
        </p:pic>
      </p:grpSp>
      <p:grpSp>
        <p:nvGrpSpPr>
          <p:cNvPr id="228" name="Group 228"/>
          <p:cNvGrpSpPr/>
          <p:nvPr/>
        </p:nvGrpSpPr>
        <p:grpSpPr>
          <a:xfrm>
            <a:off x="3786502" y="2730500"/>
            <a:ext cx="4376369" cy="3028182"/>
            <a:chOff x="0" y="0"/>
            <a:chExt cx="4376368" cy="3028181"/>
          </a:xfrm>
        </p:grpSpPr>
        <p:pic>
          <p:nvPicPr>
            <p:cNvPr id="227" name="safetywhilerenovating2.jp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5400" y="25400"/>
              <a:ext cx="4325569" cy="293928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6" name="Picture 225"/>
            <p:cNvPicPr>
              <a:picLocks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4376369" cy="302818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pull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body" idx="1"/>
          </p:nvPr>
        </p:nvSpPr>
        <p:spPr>
          <a:xfrm>
            <a:off x="355600" y="3343090"/>
            <a:ext cx="12293601" cy="6299201"/>
          </a:xfrm>
          <a:prstGeom prst="rect">
            <a:avLst/>
          </a:prstGeom>
        </p:spPr>
        <p:txBody>
          <a:bodyPr/>
          <a:lstStyle/>
          <a:p>
            <a:pPr marL="520700" indent="-520700">
              <a:defRPr sz="2500"/>
            </a:pPr>
            <a:r>
              <a:t>A program of Resources for Human Development (RHD).</a:t>
            </a:r>
          </a:p>
          <a:p>
            <a:pPr marL="520700" indent="-520700">
              <a:defRPr sz="2500"/>
            </a:pPr>
            <a:r>
              <a:t>A network of  community health centers providing comprehensive Primary Care, Dental, and Behavioral Health Services.</a:t>
            </a:r>
          </a:p>
          <a:p>
            <a:pPr marL="520700" indent="-520700">
              <a:defRPr sz="2500"/>
            </a:pPr>
            <a:r>
              <a:t>Opened with an initial Health Resources and Services Administration (HRSA) grant in 1992, and has since grown and developed in response to need and demand by the communities served (20,000+ to date).</a:t>
            </a:r>
          </a:p>
          <a:p>
            <a:pPr marL="520700" indent="-520700">
              <a:defRPr sz="2500"/>
            </a:pPr>
            <a:r>
              <a:t>Three comprehensive health centers and one convenient health center in Philadelphia, and one health center in York, PA.</a:t>
            </a:r>
          </a:p>
        </p:txBody>
      </p:sp>
      <p:grpSp>
        <p:nvGrpSpPr>
          <p:cNvPr id="136" name="Group 136"/>
          <p:cNvGrpSpPr/>
          <p:nvPr/>
        </p:nvGrpSpPr>
        <p:grpSpPr>
          <a:xfrm>
            <a:off x="3918744" y="222457"/>
            <a:ext cx="5167312" cy="3120634"/>
            <a:chOff x="0" y="0"/>
            <a:chExt cx="5167310" cy="3120633"/>
          </a:xfrm>
        </p:grpSpPr>
        <p:pic>
          <p:nvPicPr>
            <p:cNvPr id="135" name="FPCNlogo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4735511" cy="256183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4" name="Picture 133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167311" cy="312063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25">
        <p:pull dir="d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Fotolia_105156348_XS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10931" b="10931"/>
          <a:stretch>
            <a:fillRect/>
          </a:stretch>
        </p:blipFill>
        <p:spPr>
          <a:prstGeom prst="rect">
            <a:avLst/>
          </a:prstGeom>
          <a:ln w="38100">
            <a:solidFill>
              <a:schemeClr val="accent1">
                <a:satOff val="5412"/>
                <a:lumOff val="-30746"/>
              </a:schemeClr>
            </a:solidFill>
          </a:ln>
        </p:spPr>
      </p:pic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sleep hygiene</a:t>
            </a:r>
          </a:p>
        </p:txBody>
      </p:sp>
      <p:sp>
        <p:nvSpPr>
          <p:cNvPr id="232" name="Shape 232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14527" indent="-414527" defTabSz="560831">
              <a:spcBef>
                <a:spcPts val="3600"/>
              </a:spcBef>
              <a:defRPr sz="3648"/>
            </a:pPr>
            <a:r>
              <a:t>Avoid caffeine, tobacco, alcohol, clock-watching, and leaving TV on</a:t>
            </a:r>
          </a:p>
          <a:p>
            <a:pPr marL="414527" indent="-414527" defTabSz="560831">
              <a:spcBef>
                <a:spcPts val="3600"/>
              </a:spcBef>
              <a:defRPr sz="3648"/>
            </a:pPr>
            <a:r>
              <a:t>Wind-down time/snack before bed</a:t>
            </a:r>
          </a:p>
          <a:p>
            <a:pPr marL="414527" indent="-414527" defTabSz="560831">
              <a:spcBef>
                <a:spcPts val="3600"/>
              </a:spcBef>
              <a:defRPr sz="3648"/>
            </a:pPr>
            <a:r>
              <a:t>Keep room dark, comfortable temperature, and reduce noise</a:t>
            </a:r>
          </a:p>
          <a:p>
            <a:pPr marL="414527" indent="-414527" defTabSz="560831">
              <a:spcBef>
                <a:spcPts val="3600"/>
              </a:spcBef>
              <a:defRPr sz="3648"/>
            </a:pPr>
            <a:r>
              <a:t>Exercise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009825"/>
          </a:xfrm>
          <a:prstGeom prst="rect">
            <a:avLst/>
          </a:prstGeom>
        </p:spPr>
        <p:txBody>
          <a:bodyPr/>
          <a:lstStyle/>
          <a:p>
            <a:r>
              <a:t>diet</a:t>
            </a:r>
          </a:p>
        </p:txBody>
      </p:sp>
      <p:sp>
        <p:nvSpPr>
          <p:cNvPr id="235" name="Shape 235"/>
          <p:cNvSpPr>
            <a:spLocks noGrp="1"/>
          </p:cNvSpPr>
          <p:nvPr>
            <p:ph type="body" sz="half" idx="1"/>
          </p:nvPr>
        </p:nvSpPr>
        <p:spPr>
          <a:xfrm>
            <a:off x="6756400" y="2430568"/>
            <a:ext cx="5892800" cy="6561032"/>
          </a:xfrm>
          <a:prstGeom prst="rect">
            <a:avLst/>
          </a:prstGeom>
        </p:spPr>
        <p:txBody>
          <a:bodyPr/>
          <a:lstStyle/>
          <a:p>
            <a:r>
              <a:t>Balanced diet</a:t>
            </a:r>
          </a:p>
          <a:p>
            <a:r>
              <a:t>Avoid foods that may cause inflammation</a:t>
            </a:r>
          </a:p>
          <a:p>
            <a:r>
              <a:t>Stay hydrated</a:t>
            </a:r>
          </a:p>
          <a:p>
            <a:r>
              <a:t>Weight loss</a:t>
            </a:r>
          </a:p>
        </p:txBody>
      </p:sp>
      <p:grpSp>
        <p:nvGrpSpPr>
          <p:cNvPr id="238" name="Group 238"/>
          <p:cNvGrpSpPr/>
          <p:nvPr/>
        </p:nvGrpSpPr>
        <p:grpSpPr>
          <a:xfrm>
            <a:off x="1012420" y="2263824"/>
            <a:ext cx="4579160" cy="6822863"/>
            <a:chOff x="0" y="0"/>
            <a:chExt cx="4579158" cy="6822861"/>
          </a:xfrm>
        </p:grpSpPr>
        <p:pic>
          <p:nvPicPr>
            <p:cNvPr id="237" name="Fotolia_BrothaEatingAppleFlip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00" y="50800"/>
              <a:ext cx="4401359" cy="659426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6" name="Picture 235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579159" cy="682286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mindfulness</a:t>
            </a:r>
          </a:p>
        </p:txBody>
      </p:sp>
      <p:sp>
        <p:nvSpPr>
          <p:cNvPr id="241" name="Shape 241"/>
          <p:cNvSpPr>
            <a:spLocks noGrp="1"/>
          </p:cNvSpPr>
          <p:nvPr>
            <p:ph type="body" sz="half" idx="1"/>
          </p:nvPr>
        </p:nvSpPr>
        <p:spPr>
          <a:xfrm>
            <a:off x="1219200" y="2692399"/>
            <a:ext cx="6146800" cy="6299201"/>
          </a:xfrm>
          <a:prstGeom prst="rect">
            <a:avLst/>
          </a:prstGeom>
        </p:spPr>
        <p:txBody>
          <a:bodyPr/>
          <a:lstStyle/>
          <a:p>
            <a:r>
              <a:t>Breathing</a:t>
            </a:r>
          </a:p>
          <a:p>
            <a:r>
              <a:t>Meditation</a:t>
            </a:r>
          </a:p>
          <a:p>
            <a:r>
              <a:t>Life Skills-ACT</a:t>
            </a:r>
          </a:p>
          <a:p>
            <a:r>
              <a:t>Self-Compassion</a:t>
            </a:r>
          </a:p>
        </p:txBody>
      </p:sp>
      <p:grpSp>
        <p:nvGrpSpPr>
          <p:cNvPr id="244" name="Group 244"/>
          <p:cNvGrpSpPr/>
          <p:nvPr/>
        </p:nvGrpSpPr>
        <p:grpSpPr>
          <a:xfrm>
            <a:off x="7168665" y="2591083"/>
            <a:ext cx="4687270" cy="6705034"/>
            <a:chOff x="0" y="0"/>
            <a:chExt cx="4687269" cy="6705032"/>
          </a:xfrm>
        </p:grpSpPr>
        <p:pic>
          <p:nvPicPr>
            <p:cNvPr id="243" name="MP900422324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00" y="50800"/>
              <a:ext cx="4509470" cy="647643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2" name="Picture 241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687270" cy="670503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peer Support</a:t>
            </a:r>
          </a:p>
        </p:txBody>
      </p:sp>
      <p:sp>
        <p:nvSpPr>
          <p:cNvPr id="247" name="Shape 247"/>
          <p:cNvSpPr>
            <a:spLocks noGrp="1"/>
          </p:cNvSpPr>
          <p:nvPr>
            <p:ph type="body" sz="half" idx="1"/>
          </p:nvPr>
        </p:nvSpPr>
        <p:spPr>
          <a:xfrm>
            <a:off x="7626298" y="3109886"/>
            <a:ext cx="5378502" cy="5239072"/>
          </a:xfrm>
          <a:prstGeom prst="rect">
            <a:avLst/>
          </a:prstGeom>
        </p:spPr>
        <p:txBody>
          <a:bodyPr/>
          <a:lstStyle/>
          <a:p>
            <a:r>
              <a:t>Not alone in their pain</a:t>
            </a:r>
          </a:p>
          <a:p>
            <a:r>
              <a:t>Social connectedness</a:t>
            </a:r>
          </a:p>
          <a:p>
            <a:r>
              <a:t>Someone to talk to about their pain (or not)</a:t>
            </a:r>
          </a:p>
        </p:txBody>
      </p:sp>
      <p:grpSp>
        <p:nvGrpSpPr>
          <p:cNvPr id="250" name="Group 250"/>
          <p:cNvGrpSpPr/>
          <p:nvPr/>
        </p:nvGrpSpPr>
        <p:grpSpPr>
          <a:xfrm>
            <a:off x="295537" y="3227990"/>
            <a:ext cx="7330762" cy="5002864"/>
            <a:chOff x="0" y="0"/>
            <a:chExt cx="7330760" cy="5002862"/>
          </a:xfrm>
        </p:grpSpPr>
        <p:pic>
          <p:nvPicPr>
            <p:cNvPr id="249" name="Fotolia_68395905_XS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00" y="50800"/>
              <a:ext cx="7152961" cy="477426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8" name="Picture 247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330761" cy="500286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ctrTitle"/>
          </p:nvPr>
        </p:nvSpPr>
        <p:spPr>
          <a:xfrm>
            <a:off x="355600" y="730711"/>
            <a:ext cx="12293601" cy="1981466"/>
          </a:xfrm>
          <a:prstGeom prst="rect">
            <a:avLst/>
          </a:prstGeom>
        </p:spPr>
        <p:txBody>
          <a:bodyPr/>
          <a:lstStyle/>
          <a:p>
            <a:pPr defTabSz="525779">
              <a:defRPr sz="6479"/>
            </a:pPr>
            <a:r>
              <a:t>Support group </a:t>
            </a:r>
          </a:p>
          <a:p>
            <a:pPr defTabSz="525779">
              <a:defRPr sz="6479"/>
            </a:pPr>
            <a:r>
              <a:t>activities</a:t>
            </a:r>
          </a:p>
        </p:txBody>
      </p:sp>
      <p:sp>
        <p:nvSpPr>
          <p:cNvPr id="253" name="Shape 253"/>
          <p:cNvSpPr/>
          <p:nvPr/>
        </p:nvSpPr>
        <p:spPr>
          <a:xfrm>
            <a:off x="420323" y="3179398"/>
            <a:ext cx="12164154" cy="6087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332486" indent="-332486" algn="l" defTabSz="449833">
              <a:spcBef>
                <a:spcPts val="2900"/>
              </a:spcBef>
              <a:buSzPct val="82000"/>
              <a:buChar char="•"/>
              <a:defRPr sz="2925"/>
            </a:pPr>
            <a:r>
              <a:t>Potting plants</a:t>
            </a:r>
          </a:p>
          <a:p>
            <a:pPr marL="332486" indent="-332486" algn="l" defTabSz="449833">
              <a:spcBef>
                <a:spcPts val="2900"/>
              </a:spcBef>
              <a:buSzPct val="82000"/>
              <a:buChar char="•"/>
              <a:defRPr sz="2925"/>
            </a:pPr>
            <a:r>
              <a:t>Field trip to Japanese Garden</a:t>
            </a:r>
          </a:p>
          <a:p>
            <a:pPr marL="332486" indent="-332486" algn="l" defTabSz="449833">
              <a:spcBef>
                <a:spcPts val="2900"/>
              </a:spcBef>
              <a:buSzPct val="82000"/>
              <a:buChar char="•"/>
              <a:defRPr sz="2925"/>
            </a:pPr>
            <a:r>
              <a:t>Music</a:t>
            </a:r>
          </a:p>
          <a:p>
            <a:pPr marL="332486" indent="-332486" algn="l" defTabSz="449833">
              <a:spcBef>
                <a:spcPts val="2900"/>
              </a:spcBef>
              <a:buSzPct val="82000"/>
              <a:buChar char="•"/>
              <a:defRPr sz="2925"/>
            </a:pPr>
            <a:r>
              <a:t>Dancing</a:t>
            </a:r>
          </a:p>
          <a:p>
            <a:pPr marL="332486" indent="-332486" algn="l" defTabSz="449833">
              <a:spcBef>
                <a:spcPts val="2900"/>
              </a:spcBef>
              <a:buSzPct val="82000"/>
              <a:buChar char="•"/>
              <a:defRPr sz="2925"/>
            </a:pPr>
            <a:r>
              <a:t>QiGong (gentle movement)</a:t>
            </a:r>
          </a:p>
          <a:p>
            <a:pPr marL="332486" indent="-332486" algn="l" defTabSz="449833">
              <a:spcBef>
                <a:spcPts val="2900"/>
              </a:spcBef>
              <a:buSzPct val="82000"/>
              <a:buChar char="•"/>
              <a:defRPr sz="2925"/>
            </a:pPr>
            <a:r>
              <a:t>Poetry</a:t>
            </a:r>
          </a:p>
          <a:p>
            <a:pPr marL="332486" indent="-332486" algn="l" defTabSz="449833">
              <a:spcBef>
                <a:spcPts val="2900"/>
              </a:spcBef>
              <a:buSzPct val="82000"/>
              <a:buChar char="•"/>
              <a:defRPr sz="2925"/>
            </a:pPr>
            <a:r>
              <a:t>Mandala/Affirmation coloring</a:t>
            </a:r>
          </a:p>
        </p:txBody>
      </p:sp>
      <p:grpSp>
        <p:nvGrpSpPr>
          <p:cNvPr id="256" name="Group 256"/>
          <p:cNvGrpSpPr/>
          <p:nvPr/>
        </p:nvGrpSpPr>
        <p:grpSpPr>
          <a:xfrm>
            <a:off x="9603908" y="2525163"/>
            <a:ext cx="2756330" cy="3562371"/>
            <a:chOff x="0" y="0"/>
            <a:chExt cx="2756329" cy="3562369"/>
          </a:xfrm>
        </p:grpSpPr>
        <p:pic>
          <p:nvPicPr>
            <p:cNvPr id="255" name="fd32ae03067e28b056db8ab6d9a75cf2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699"/>
              <a:ext cx="2324530" cy="300357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4" name="Picture 253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2756330" cy="3562371"/>
            </a:xfrm>
            <a:prstGeom prst="rect">
              <a:avLst/>
            </a:prstGeom>
            <a:effectLst/>
          </p:spPr>
        </p:pic>
      </p:grpSp>
      <p:grpSp>
        <p:nvGrpSpPr>
          <p:cNvPr id="259" name="Group 259"/>
          <p:cNvGrpSpPr/>
          <p:nvPr/>
        </p:nvGrpSpPr>
        <p:grpSpPr>
          <a:xfrm>
            <a:off x="9162546" y="6228935"/>
            <a:ext cx="3639054" cy="2536103"/>
            <a:chOff x="0" y="0"/>
            <a:chExt cx="3639053" cy="2536102"/>
          </a:xfrm>
        </p:grpSpPr>
        <p:pic>
          <p:nvPicPr>
            <p:cNvPr id="258" name="Path by Water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900" y="50800"/>
              <a:ext cx="3461254" cy="230750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7" name="Picture 256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639054" cy="2536103"/>
            </a:xfrm>
            <a:prstGeom prst="rect">
              <a:avLst/>
            </a:prstGeom>
            <a:effectLst/>
          </p:spPr>
        </p:pic>
      </p:grpSp>
      <p:grpSp>
        <p:nvGrpSpPr>
          <p:cNvPr id="262" name="Group 262"/>
          <p:cNvGrpSpPr/>
          <p:nvPr/>
        </p:nvGrpSpPr>
        <p:grpSpPr>
          <a:xfrm>
            <a:off x="5731493" y="2729340"/>
            <a:ext cx="3169785" cy="2225609"/>
            <a:chOff x="0" y="0"/>
            <a:chExt cx="3169784" cy="2225608"/>
          </a:xfrm>
        </p:grpSpPr>
        <p:pic>
          <p:nvPicPr>
            <p:cNvPr id="261" name="Fotolia_78317729_XS.jp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8900" y="50799"/>
              <a:ext cx="2991985" cy="199701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0" name="Picture 259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3169785" cy="2225610"/>
            </a:xfrm>
            <a:prstGeom prst="rect">
              <a:avLst/>
            </a:prstGeom>
            <a:effectLst/>
          </p:spPr>
        </p:pic>
      </p:grpSp>
      <p:grpSp>
        <p:nvGrpSpPr>
          <p:cNvPr id="265" name="Group 265"/>
          <p:cNvGrpSpPr/>
          <p:nvPr/>
        </p:nvGrpSpPr>
        <p:grpSpPr>
          <a:xfrm>
            <a:off x="5997233" y="4949013"/>
            <a:ext cx="2826468" cy="2547974"/>
            <a:chOff x="0" y="0"/>
            <a:chExt cx="2826466" cy="2547972"/>
          </a:xfrm>
        </p:grpSpPr>
        <p:pic>
          <p:nvPicPr>
            <p:cNvPr id="264" name="Fotolia_7417414_XS.jp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8900" y="50800"/>
              <a:ext cx="2648667" cy="231937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3" name="Picture 262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2826467" cy="2547973"/>
            </a:xfrm>
            <a:prstGeom prst="rect">
              <a:avLst/>
            </a:prstGeom>
            <a:effectLst/>
          </p:spPr>
        </p:pic>
      </p:grpSp>
      <p:grpSp>
        <p:nvGrpSpPr>
          <p:cNvPr id="268" name="Group 268"/>
          <p:cNvGrpSpPr/>
          <p:nvPr/>
        </p:nvGrpSpPr>
        <p:grpSpPr>
          <a:xfrm>
            <a:off x="5731493" y="7623184"/>
            <a:ext cx="2638306" cy="1857386"/>
            <a:chOff x="0" y="0"/>
            <a:chExt cx="2638304" cy="1857384"/>
          </a:xfrm>
        </p:grpSpPr>
        <p:pic>
          <p:nvPicPr>
            <p:cNvPr id="267" name="Fotolia_114985753_XS.jp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8900" y="50800"/>
              <a:ext cx="2460505" cy="162878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6" name="Picture 265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2638305" cy="185738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d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086910"/>
          </a:xfrm>
          <a:prstGeom prst="rect">
            <a:avLst/>
          </a:prstGeom>
        </p:spPr>
        <p:txBody>
          <a:bodyPr/>
          <a:lstStyle/>
          <a:p>
            <a:r>
              <a:t>statistical RESULTS </a:t>
            </a:r>
          </a:p>
        </p:txBody>
      </p:sp>
      <p:graphicFrame>
        <p:nvGraphicFramePr>
          <p:cNvPr id="271" name="Chart 271"/>
          <p:cNvGraphicFramePr/>
          <p:nvPr/>
        </p:nvGraphicFramePr>
        <p:xfrm>
          <a:off x="547670" y="2464883"/>
          <a:ext cx="12289689" cy="6988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2" name="Shape 272"/>
          <p:cNvSpPr/>
          <p:nvPr/>
        </p:nvSpPr>
        <p:spPr>
          <a:xfrm>
            <a:off x="1873250" y="8196349"/>
            <a:ext cx="142875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18.75%</a:t>
            </a:r>
          </a:p>
        </p:txBody>
      </p:sp>
      <p:sp>
        <p:nvSpPr>
          <p:cNvPr id="273" name="Shape 273"/>
          <p:cNvSpPr/>
          <p:nvPr/>
        </p:nvSpPr>
        <p:spPr>
          <a:xfrm>
            <a:off x="4772146" y="8196349"/>
            <a:ext cx="120015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62.5%</a:t>
            </a:r>
          </a:p>
        </p:txBody>
      </p:sp>
      <p:sp>
        <p:nvSpPr>
          <p:cNvPr id="274" name="Shape 274"/>
          <p:cNvSpPr/>
          <p:nvPr/>
        </p:nvSpPr>
        <p:spPr>
          <a:xfrm>
            <a:off x="7591028" y="8196349"/>
            <a:ext cx="142875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18.75%</a:t>
            </a:r>
          </a:p>
        </p:txBody>
      </p:sp>
      <p:sp>
        <p:nvSpPr>
          <p:cNvPr id="275" name="Shape 275"/>
          <p:cNvSpPr/>
          <p:nvPr/>
        </p:nvSpPr>
        <p:spPr>
          <a:xfrm>
            <a:off x="10454873" y="8196349"/>
            <a:ext cx="142875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81.25%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Picture Placeholder 276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-88900" y="-50800"/>
            <a:ext cx="13182600" cy="9982200"/>
          </a:xfrm>
          <a:prstGeom prst="rect">
            <a:avLst/>
          </a:prstGeom>
          <a:ln w="9525">
            <a:round/>
          </a:ln>
        </p:spPr>
      </p:pic>
      <p:sp>
        <p:nvSpPr>
          <p:cNvPr id="278" name="Shape 278"/>
          <p:cNvSpPr/>
          <p:nvPr/>
        </p:nvSpPr>
        <p:spPr>
          <a:xfrm>
            <a:off x="7912288" y="1303250"/>
            <a:ext cx="4823316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Surviving…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pull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Placeholder 279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-88900" y="-114300"/>
            <a:ext cx="13182600" cy="9982200"/>
          </a:xfrm>
          <a:prstGeom prst="rect">
            <a:avLst/>
          </a:prstGeom>
          <a:ln w="9525">
            <a:round/>
          </a:ln>
        </p:spPr>
      </p:pic>
      <p:sp>
        <p:nvSpPr>
          <p:cNvPr id="281" name="Shape 281"/>
          <p:cNvSpPr/>
          <p:nvPr/>
        </p:nvSpPr>
        <p:spPr>
          <a:xfrm>
            <a:off x="7998298" y="1343198"/>
            <a:ext cx="4686580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5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…Thriving!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dissolv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cap="small"/>
            </a:lvl1pPr>
          </a:lstStyle>
          <a:p>
            <a:r>
              <a:t>FPCN’s Mission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sz="half" idx="1"/>
          </p:nvPr>
        </p:nvSpPr>
        <p:spPr>
          <a:xfrm>
            <a:off x="355600" y="5065414"/>
            <a:ext cx="12293600" cy="3921626"/>
          </a:xfrm>
          <a:prstGeom prst="rect">
            <a:avLst/>
          </a:prstGeom>
        </p:spPr>
        <p:txBody>
          <a:bodyPr/>
          <a:lstStyle/>
          <a:p>
            <a:pPr marL="374904" indent="-374904" defTabSz="420624">
              <a:spcBef>
                <a:spcPts val="3300"/>
              </a:spcBef>
              <a:defRPr sz="2160"/>
            </a:pPr>
            <a:r>
              <a:t>Quality health care is a right, not a privilege</a:t>
            </a:r>
          </a:p>
          <a:p>
            <a:pPr marL="374904" indent="-374904" defTabSz="420624">
              <a:spcBef>
                <a:spcPts val="3300"/>
              </a:spcBef>
              <a:defRPr sz="2160"/>
            </a:pPr>
            <a:r>
              <a:t>No one will be turned away because of inability to pay</a:t>
            </a:r>
          </a:p>
          <a:p>
            <a:pPr marL="374904" indent="-374904" defTabSz="420624">
              <a:spcBef>
                <a:spcPts val="3300"/>
              </a:spcBef>
              <a:defRPr sz="2160"/>
            </a:pPr>
            <a:r>
              <a:t>Health centers work best when they are partnerships between consumers and staff</a:t>
            </a:r>
          </a:p>
          <a:p>
            <a:pPr marL="374904" indent="-374904" defTabSz="420624">
              <a:spcBef>
                <a:spcPts val="3300"/>
              </a:spcBef>
              <a:defRPr sz="2160"/>
            </a:pPr>
            <a:r>
              <a:t>Health education is vital to empower individuals to make choices about their health</a:t>
            </a:r>
          </a:p>
          <a:p>
            <a:pPr marL="374904" indent="-374904" defTabSz="420624">
              <a:spcBef>
                <a:spcPts val="3300"/>
              </a:spcBef>
              <a:defRPr sz="2160"/>
            </a:pPr>
            <a:r>
              <a:t>Health care must be delivered in a competent, sensitive and compassionate manner by caring for the whole person…mind, body, emotion and spirit;</a:t>
            </a:r>
          </a:p>
        </p:txBody>
      </p:sp>
      <p:sp>
        <p:nvSpPr>
          <p:cNvPr id="140" name="Shape 140"/>
          <p:cNvSpPr/>
          <p:nvPr/>
        </p:nvSpPr>
        <p:spPr>
          <a:xfrm>
            <a:off x="355600" y="2539999"/>
            <a:ext cx="12293600" cy="270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r>
              <a:t>To provide quality, comprehensive health services to all the people we serve, with special attention to residents of public housing communities and vulnerable people. Beliefs that support the mission include: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75">
        <p:pul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cap="small"/>
            </a:lvl1pPr>
          </a:lstStyle>
          <a:p>
            <a:r>
              <a:t>Who Are We?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xfrm>
            <a:off x="355599" y="1883833"/>
            <a:ext cx="12293601" cy="6299201"/>
          </a:xfrm>
          <a:prstGeom prst="rect">
            <a:avLst/>
          </a:prstGeom>
        </p:spPr>
        <p:txBody>
          <a:bodyPr/>
          <a:lstStyle/>
          <a:p>
            <a:r>
              <a:t>Susan Bash, LCSW</a:t>
            </a:r>
          </a:p>
          <a:p>
            <a:r>
              <a:t>Bill Simpson, LMT, CPC, CWWPM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625">
        <p:pull dir="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277841" y="-2096357"/>
            <a:ext cx="12449119" cy="3886201"/>
          </a:xfrm>
          <a:prstGeom prst="rect">
            <a:avLst/>
          </a:prstGeom>
        </p:spPr>
        <p:txBody>
          <a:bodyPr/>
          <a:lstStyle/>
          <a:p>
            <a:pPr>
              <a:defRPr sz="6000"/>
            </a:pPr>
            <a:r>
              <a:t>Living with Chronic Pain</a:t>
            </a:r>
          </a:p>
          <a:p>
            <a:pPr>
              <a:defRPr sz="3800" cap="none"/>
            </a:pPr>
            <a:r>
              <a:t>From Surviving To Thriving!</a:t>
            </a:r>
          </a:p>
        </p:txBody>
      </p:sp>
      <p:sp>
        <p:nvSpPr>
          <p:cNvPr id="146" name="Shape 146"/>
          <p:cNvSpPr/>
          <p:nvPr/>
        </p:nvSpPr>
        <p:spPr>
          <a:xfrm>
            <a:off x="277842" y="2363773"/>
            <a:ext cx="12449117" cy="928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8600" indent="-228600" algn="l">
              <a:buSzPct val="100000"/>
              <a:buChar char="•"/>
            </a:pPr>
            <a:r>
              <a:t>  </a:t>
            </a:r>
            <a:r>
              <a:rPr sz="3200"/>
              <a:t>What is Chronic Pain</a:t>
            </a:r>
          </a:p>
          <a:p>
            <a:pPr algn="l">
              <a:defRPr sz="3200"/>
            </a:pPr>
            <a:endParaRPr sz="3200"/>
          </a:p>
          <a:p>
            <a:pPr marL="228600" indent="-228600" algn="l">
              <a:buSzPct val="100000"/>
              <a:buChar char="•"/>
              <a:defRPr sz="3200"/>
            </a:pPr>
            <a:r>
              <a:t>  Biopsychosocial Model of Pain</a:t>
            </a:r>
          </a:p>
          <a:p>
            <a:pPr algn="l">
              <a:defRPr sz="3200"/>
            </a:pPr>
            <a:endParaRPr/>
          </a:p>
          <a:p>
            <a:pPr marL="228600" indent="-228600" algn="l">
              <a:buSzPct val="100000"/>
              <a:buChar char="•"/>
              <a:defRPr sz="3200"/>
            </a:pPr>
            <a:r>
              <a:t>  Other Factors Related to Pain</a:t>
            </a:r>
          </a:p>
          <a:p>
            <a:pPr algn="l">
              <a:defRPr sz="3200"/>
            </a:pPr>
            <a:endParaRPr/>
          </a:p>
          <a:p>
            <a:pPr marL="228600" indent="-228600" algn="l">
              <a:buSzPct val="100000"/>
              <a:buChar char="•"/>
              <a:defRPr sz="3200"/>
            </a:pPr>
            <a:r>
              <a:t>  Assessing Pain</a:t>
            </a:r>
          </a:p>
          <a:p>
            <a:pPr algn="l">
              <a:defRPr sz="3200"/>
            </a:pPr>
            <a:endParaRPr/>
          </a:p>
          <a:p>
            <a:pPr marL="228600" indent="-228600" algn="l">
              <a:buSzPct val="100000"/>
              <a:buChar char="•"/>
              <a:defRPr sz="3200"/>
            </a:pPr>
            <a:r>
              <a:t>  Ways to Deal with Pain</a:t>
            </a:r>
          </a:p>
          <a:p>
            <a:pPr algn="l">
              <a:defRPr sz="3200"/>
            </a:pPr>
            <a:endParaRPr/>
          </a:p>
          <a:p>
            <a:pPr marL="228600" indent="-228600" algn="l">
              <a:buSzPct val="100000"/>
              <a:buChar char="•"/>
              <a:defRPr sz="3200"/>
            </a:pPr>
            <a:r>
              <a:t>  Statistical Results of FPCN Chronic Pain Program</a:t>
            </a:r>
          </a:p>
          <a:p>
            <a:pPr algn="l">
              <a:defRPr sz="3200"/>
            </a:pPr>
            <a:endParaRPr/>
          </a:p>
          <a:p>
            <a:pPr marL="228600" indent="-228600" algn="l">
              <a:buSzPct val="100000"/>
              <a:buChar char="•"/>
              <a:defRPr sz="3200"/>
            </a:pPr>
            <a:r>
              <a:t>  Experiential Activities (Take care of yourself)</a:t>
            </a:r>
          </a:p>
          <a:p>
            <a:pPr algn="l">
              <a:defRPr sz="3200"/>
            </a:pPr>
            <a:endParaRPr/>
          </a:p>
          <a:p>
            <a:pPr marL="228600" indent="-228600" algn="l">
              <a:buSzPct val="100000"/>
              <a:buChar char="•"/>
              <a:defRPr sz="3200"/>
            </a:pPr>
            <a:r>
              <a:t>  Q &amp; A</a:t>
            </a:r>
          </a:p>
          <a:p>
            <a:pPr marL="228600" indent="-228600">
              <a:buSzPct val="100000"/>
              <a:buChar char="•"/>
            </a:pPr>
            <a:endParaRPr/>
          </a:p>
          <a:p>
            <a:pPr marL="228600" indent="-228600">
              <a:buSzPct val="100000"/>
              <a:buChar char="•"/>
            </a:pPr>
            <a:endParaRPr/>
          </a:p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375">
        <p:pul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4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4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4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14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461366" y="110671"/>
            <a:ext cx="12082067" cy="2496043"/>
          </a:xfrm>
          <a:prstGeom prst="rect">
            <a:avLst/>
          </a:prstGeom>
        </p:spPr>
        <p:txBody>
          <a:bodyPr/>
          <a:lstStyle/>
          <a:p>
            <a:pPr defTabSz="455675">
              <a:defRPr sz="5615" cap="small"/>
            </a:pPr>
            <a:r>
              <a:t>FPCN</a:t>
            </a:r>
          </a:p>
          <a:p>
            <a:pPr defTabSz="455675">
              <a:defRPr sz="5615" cap="small"/>
            </a:pPr>
            <a:r>
              <a:t>Living with Chronic Pain</a:t>
            </a:r>
          </a:p>
          <a:p>
            <a:pPr defTabSz="455675">
              <a:defRPr sz="5615" cap="small"/>
            </a:pPr>
            <a:r>
              <a:t>Program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</p:spPr>
        <p:txBody>
          <a:bodyPr anchor="ctr"/>
          <a:lstStyle/>
          <a:p>
            <a:pPr marL="520700" indent="-520700" algn="l">
              <a:lnSpc>
                <a:spcPct val="120000"/>
              </a:lnSpc>
              <a:spcBef>
                <a:spcPts val="4600"/>
              </a:spcBef>
              <a:buSzPct val="82000"/>
              <a:buChar char="•"/>
              <a:defRPr sz="4600"/>
            </a:pPr>
            <a:r>
              <a:t>Interview process</a:t>
            </a:r>
          </a:p>
          <a:p>
            <a:pPr marL="520700" indent="-520700" algn="l">
              <a:lnSpc>
                <a:spcPct val="120000"/>
              </a:lnSpc>
              <a:spcBef>
                <a:spcPts val="4600"/>
              </a:spcBef>
              <a:buSzPct val="82000"/>
              <a:buChar char="•"/>
              <a:defRPr sz="4600"/>
            </a:pPr>
            <a:r>
              <a:t>6 week program</a:t>
            </a:r>
          </a:p>
          <a:p>
            <a:pPr marL="520700" indent="-520700" algn="l">
              <a:lnSpc>
                <a:spcPct val="120000"/>
              </a:lnSpc>
              <a:spcBef>
                <a:spcPts val="4600"/>
              </a:spcBef>
              <a:buSzPct val="82000"/>
              <a:buChar char="•"/>
              <a:defRPr sz="4600"/>
            </a:pPr>
            <a:r>
              <a:t>Assessment week 1 and week 6</a:t>
            </a:r>
          </a:p>
          <a:p>
            <a:pPr marL="520700" indent="-520700" algn="l">
              <a:lnSpc>
                <a:spcPct val="120000"/>
              </a:lnSpc>
              <a:spcBef>
                <a:spcPts val="4600"/>
              </a:spcBef>
              <a:buSzPct val="82000"/>
              <a:buChar char="•"/>
              <a:defRPr sz="4600"/>
            </a:pPr>
            <a:r>
              <a:t>Upon “graduation” move to on-going support group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Assessing pain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xfrm>
            <a:off x="355600" y="1991590"/>
            <a:ext cx="12293600" cy="6299201"/>
          </a:xfrm>
          <a:prstGeom prst="rect">
            <a:avLst/>
          </a:prstGeom>
        </p:spPr>
        <p:txBody>
          <a:bodyPr/>
          <a:lstStyle/>
          <a:p>
            <a:r>
              <a:t>The Duke Health Profile</a:t>
            </a:r>
          </a:p>
          <a:p>
            <a:r>
              <a:t>The American Chronic Pain Association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119149" y="2234969"/>
            <a:ext cx="5456556" cy="3860801"/>
          </a:xfrm>
          <a:prstGeom prst="rect">
            <a:avLst/>
          </a:prstGeom>
        </p:spPr>
        <p:txBody>
          <a:bodyPr/>
          <a:lstStyle/>
          <a:p>
            <a:pPr>
              <a:defRPr sz="6400"/>
            </a:pPr>
            <a:r>
              <a:t>Duke Health</a:t>
            </a:r>
          </a:p>
          <a:p>
            <a:pPr>
              <a:defRPr sz="6400"/>
            </a:pPr>
            <a:r>
              <a:t>Profile</a:t>
            </a:r>
          </a:p>
        </p:txBody>
      </p:sp>
      <p:grpSp>
        <p:nvGrpSpPr>
          <p:cNvPr id="157" name="Group 157"/>
          <p:cNvGrpSpPr/>
          <p:nvPr/>
        </p:nvGrpSpPr>
        <p:grpSpPr>
          <a:xfrm>
            <a:off x="5699471" y="343654"/>
            <a:ext cx="7144317" cy="9244092"/>
            <a:chOff x="0" y="0"/>
            <a:chExt cx="7144315" cy="9244091"/>
          </a:xfrm>
        </p:grpSpPr>
        <p:pic>
          <p:nvPicPr>
            <p:cNvPr id="156" name="20161004105346009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00" y="50800"/>
              <a:ext cx="6966516" cy="901549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5" name="Picture 154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144316" cy="924409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355600" y="0"/>
            <a:ext cx="12293600" cy="2438401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American Chronic Pain association</a:t>
            </a:r>
          </a:p>
        </p:txBody>
      </p:sp>
      <p:grpSp>
        <p:nvGrpSpPr>
          <p:cNvPr id="162" name="Group 162"/>
          <p:cNvGrpSpPr/>
          <p:nvPr/>
        </p:nvGrpSpPr>
        <p:grpSpPr>
          <a:xfrm>
            <a:off x="6619619" y="2373167"/>
            <a:ext cx="5785362" cy="7468410"/>
            <a:chOff x="0" y="0"/>
            <a:chExt cx="5785360" cy="7468408"/>
          </a:xfrm>
        </p:grpSpPr>
        <p:pic>
          <p:nvPicPr>
            <p:cNvPr id="161" name="pasted-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8900" y="50800"/>
              <a:ext cx="5607561" cy="723980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0" name="Picture 159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785361" cy="7468409"/>
            </a:xfrm>
            <a:prstGeom prst="rect">
              <a:avLst/>
            </a:prstGeom>
            <a:effectLst/>
          </p:spPr>
        </p:pic>
      </p:grpSp>
      <p:grpSp>
        <p:nvGrpSpPr>
          <p:cNvPr id="165" name="Group 165"/>
          <p:cNvGrpSpPr/>
          <p:nvPr/>
        </p:nvGrpSpPr>
        <p:grpSpPr>
          <a:xfrm>
            <a:off x="197529" y="2373167"/>
            <a:ext cx="5785362" cy="7468410"/>
            <a:chOff x="0" y="0"/>
            <a:chExt cx="5785360" cy="7468408"/>
          </a:xfrm>
        </p:grpSpPr>
        <p:pic>
          <p:nvPicPr>
            <p:cNvPr id="164" name="pasted-image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8900" y="50800"/>
              <a:ext cx="5607561" cy="723980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3" name="Picture 162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785361" cy="746840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ll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631</Words>
  <Application>Microsoft Office PowerPoint</Application>
  <PresentationFormat>Custom</PresentationFormat>
  <Paragraphs>136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Gill Sans Light</vt:lpstr>
      <vt:lpstr>Gill Sans SemiBold</vt:lpstr>
      <vt:lpstr>Helvetica Neue</vt:lpstr>
      <vt:lpstr>Helvetica Neue Medium</vt:lpstr>
      <vt:lpstr>Showroom</vt:lpstr>
      <vt:lpstr>Living with chronic pain</vt:lpstr>
      <vt:lpstr>PowerPoint Presentation</vt:lpstr>
      <vt:lpstr>FPCN’s Mission</vt:lpstr>
      <vt:lpstr>Who Are We?</vt:lpstr>
      <vt:lpstr>Living with Chronic Pain From Surviving To Thriving!</vt:lpstr>
      <vt:lpstr>FPCN Living with Chronic Pain Program</vt:lpstr>
      <vt:lpstr>Assessing pain</vt:lpstr>
      <vt:lpstr>Duke Health Profile</vt:lpstr>
      <vt:lpstr>American Chronic Pain association</vt:lpstr>
      <vt:lpstr>Chronic Pain Program</vt:lpstr>
      <vt:lpstr>Acute Pain vs chronic Pain</vt:lpstr>
      <vt:lpstr>Acute Pain</vt:lpstr>
      <vt:lpstr>Chronic Pain</vt:lpstr>
      <vt:lpstr>BioPsychoSocial Model         of Chronic Pain</vt:lpstr>
      <vt:lpstr>PAIN IS A REALITY</vt:lpstr>
      <vt:lpstr>other factors related to pain</vt:lpstr>
      <vt:lpstr>Ways to Deal with Pain</vt:lpstr>
      <vt:lpstr>medication</vt:lpstr>
      <vt:lpstr>Posture &amp; Movement</vt:lpstr>
      <vt:lpstr>sleep hygiene</vt:lpstr>
      <vt:lpstr>diet</vt:lpstr>
      <vt:lpstr>mindfulness</vt:lpstr>
      <vt:lpstr>peer Support</vt:lpstr>
      <vt:lpstr>Support group  activities</vt:lpstr>
      <vt:lpstr>statistical RESULTS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with chronic pain</dc:title>
  <dc:creator>Amanda Tekely</dc:creator>
  <cp:lastModifiedBy>Amanda Tekely</cp:lastModifiedBy>
  <cp:revision>1</cp:revision>
  <dcterms:modified xsi:type="dcterms:W3CDTF">2016-10-05T18:26:03Z</dcterms:modified>
</cp:coreProperties>
</file>